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58" r:id="rId3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66"/>
    <a:srgbClr val="CCECFF"/>
    <a:srgbClr val="CCCC00"/>
    <a:srgbClr val="996600"/>
    <a:srgbClr val="FF0066"/>
    <a:srgbClr val="0099FF"/>
    <a:srgbClr val="FFCC99"/>
    <a:srgbClr val="CCFFFF"/>
    <a:srgbClr val="CCFFCC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026" autoAdjust="0"/>
    <p:restoredTop sz="92651" autoAdjust="0"/>
  </p:normalViewPr>
  <p:slideViewPr>
    <p:cSldViewPr snapToGrid="0">
      <p:cViewPr>
        <p:scale>
          <a:sx n="110" d="100"/>
          <a:sy n="110" d="100"/>
        </p:scale>
        <p:origin x="-204" y="618"/>
      </p:cViewPr>
      <p:guideLst>
        <p:guide orient="horz" pos="2160"/>
        <p:guide pos="384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90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4DF8A518-D757-469D-AE71-87330F1113C5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43013"/>
            <a:ext cx="48514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909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A2106DA2-9C25-42D3-880B-DFF93B64F8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574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3300" y="1243013"/>
            <a:ext cx="485140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55357" y="5802556"/>
            <a:ext cx="5844153" cy="2678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206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811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19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436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9446235" y="6566446"/>
            <a:ext cx="230760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1020" smtClean="0">
                <a:solidFill>
                  <a:srgbClr val="000000"/>
                </a:solidFill>
              </a:rPr>
              <a:pPr/>
              <a:t>‹#›</a:t>
            </a:fld>
            <a:endParaRPr lang="en-US" sz="1020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361746" y="181615"/>
            <a:ext cx="7385392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082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99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399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586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799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250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529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94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17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4581-6127-4072-8CAD-50354D57775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CC93-E732-47F0-80F9-10E7C0D11A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9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702" y="3861823"/>
            <a:ext cx="9560298" cy="2345461"/>
          </a:xfrm>
          <a:prstGeom prst="rect">
            <a:avLst/>
          </a:prstGeom>
          <a:noFill/>
        </p:spPr>
        <p:txBody>
          <a:bodyPr wrap="square" lIns="97737" tIns="48869" rIns="97737" bIns="48869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Проект</a:t>
            </a:r>
            <a:endParaRPr lang="ru-RU" sz="2600" b="1" dirty="0">
              <a:solidFill>
                <a:srgbClr val="002060"/>
              </a:solidFill>
              <a:latin typeface="Arial" pitchFamily="34" charset="0"/>
              <a:ea typeface="Arial Unicode MS" panose="020B0604020202020204" pitchFamily="34" charset="-128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«Создание мини-музея музыкальных инструментов как условие повышения продуктивности работы по развитию познавательного интереса  детей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Муниципальное бюджетное дошкольное образовательное учреждение детский сад №1 комбинированного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вида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ea typeface="Arial Unicode MS" panose="020B0604020202020204" pitchFamily="34" charset="-128"/>
              <a:cs typeface="Arial" pitchFamily="34" charset="0"/>
            </a:endParaRPr>
          </a:p>
        </p:txBody>
      </p:sp>
      <p:pic>
        <p:nvPicPr>
          <p:cNvPr id="6" name="Picture 2" descr="Coat of arms of Oryol Oblast (large)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041" y="175945"/>
            <a:ext cx="1104333" cy="133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68231" y="1640711"/>
            <a:ext cx="1941194" cy="560357"/>
          </a:xfrm>
          <a:prstGeom prst="rect">
            <a:avLst/>
          </a:prstGeom>
        </p:spPr>
        <p:txBody>
          <a:bodyPr wrap="none" lIns="97737" tIns="48869" rIns="97737" bIns="48869">
            <a:spAutoFit/>
          </a:bodyPr>
          <a:lstStyle/>
          <a:p>
            <a:pPr algn="ctr"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 algn="ctr"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Орловской области</a:t>
            </a:r>
          </a:p>
        </p:txBody>
      </p:sp>
      <p:pic>
        <p:nvPicPr>
          <p:cNvPr id="8" name="Picture 6" descr="C:\Documents and Settings\svk\Рабочий стол\e7a755d4276c2ccd3466efcf3bb76c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131" y="278131"/>
            <a:ext cx="1345542" cy="12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251826" y="1538303"/>
            <a:ext cx="3147855" cy="791190"/>
          </a:xfrm>
          <a:prstGeom prst="rect">
            <a:avLst/>
          </a:prstGeom>
        </p:spPr>
        <p:txBody>
          <a:bodyPr wrap="square" lIns="97737" tIns="48869" rIns="97737" bIns="48869">
            <a:spAutoFit/>
          </a:bodyPr>
          <a:lstStyle/>
          <a:p>
            <a:pPr algn="ctr"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Партнер Правительства</a:t>
            </a:r>
          </a:p>
          <a:p>
            <a:pPr algn="ctr"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Орловской области </a:t>
            </a: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500" dirty="0" err="1">
                <a:latin typeface="Arial" pitchFamily="34" charset="0"/>
                <a:cs typeface="Arial" pitchFamily="34" charset="0"/>
              </a:rPr>
              <a:t>Госкорпорация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«Росатом»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081" y="6155199"/>
            <a:ext cx="5239596" cy="375691"/>
          </a:xfrm>
          <a:prstGeom prst="rect">
            <a:avLst/>
          </a:prstGeom>
          <a:noFill/>
        </p:spPr>
        <p:txBody>
          <a:bodyPr wrap="none" lIns="97737" tIns="48869" rIns="97737" bIns="48869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период реализации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20.11.2024г.-31.05.2025г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52276" y="3455354"/>
            <a:ext cx="5725499" cy="406469"/>
          </a:xfrm>
          <a:prstGeom prst="rect">
            <a:avLst/>
          </a:prstGeom>
          <a:noFill/>
        </p:spPr>
        <p:txBody>
          <a:bodyPr wrap="none" lIns="97737" tIns="48869" rIns="97737" bIns="48869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Муниципальное образование – город Орел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96113" y="2556440"/>
            <a:ext cx="4952122" cy="898914"/>
          </a:xfrm>
          <a:prstGeom prst="rect">
            <a:avLst/>
          </a:prstGeom>
        </p:spPr>
        <p:txBody>
          <a:bodyPr lIns="97740" tIns="48870" rIns="97740" bIns="48870">
            <a:sp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 Орловской области «Эффективный регион»</a:t>
            </a:r>
          </a:p>
        </p:txBody>
      </p:sp>
      <p:pic>
        <p:nvPicPr>
          <p:cNvPr id="11" name="Picture 2" descr="C:\Users\User\Downloads\Логотип проекта мелкий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6072" y="278131"/>
            <a:ext cx="1747464" cy="192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9554" name="Picture 2" descr="C:\Users\Elena\Desktop\445_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7775" y="278132"/>
            <a:ext cx="1129876" cy="126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98125" y="1624943"/>
            <a:ext cx="2065990" cy="44073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740" tIns="48870" rIns="97740" bIns="48870"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Администрация города Орла</a:t>
            </a:r>
          </a:p>
        </p:txBody>
      </p:sp>
    </p:spTree>
    <p:extLst>
      <p:ext uri="{BB962C8B-B14F-4D97-AF65-F5344CB8AC3E}">
        <p14:creationId xmlns:p14="http://schemas.microsoft.com/office/powerpoint/2010/main" xmlns="" val="33824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78" y="60831"/>
            <a:ext cx="7261146" cy="1090042"/>
          </a:xfrm>
          <a:effectLst/>
        </p:spPr>
        <p:txBody>
          <a:bodyPr/>
          <a:lstStyle/>
          <a:p>
            <a:pPr>
              <a:lnSpc>
                <a:spcPts val="1735"/>
              </a:lnSpc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Карточка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«Создание мини-музея музыкальных инструментов как условие повышения продуктивности работы по развитию познавательного интереса  детей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33"/>
          <p:cNvSpPr/>
          <p:nvPr/>
        </p:nvSpPr>
        <p:spPr>
          <a:xfrm>
            <a:off x="160951" y="806596"/>
            <a:ext cx="4584265" cy="2718085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ru-RU" sz="1837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7" name="Прямоугольник 34"/>
          <p:cNvSpPr/>
          <p:nvPr/>
        </p:nvSpPr>
        <p:spPr>
          <a:xfrm>
            <a:off x="155537" y="3649950"/>
            <a:ext cx="4614871" cy="303336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ru-RU" sz="1837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8" name="Прямоугольник 35"/>
          <p:cNvSpPr/>
          <p:nvPr/>
        </p:nvSpPr>
        <p:spPr>
          <a:xfrm>
            <a:off x="4870080" y="799995"/>
            <a:ext cx="4940462" cy="2718085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>
              <a:defRPr/>
            </a:pPr>
            <a:endParaRPr lang="ru-RU" sz="918" kern="0" dirty="0">
              <a:solidFill>
                <a:srgbClr val="414142"/>
              </a:solidFill>
              <a:latin typeface="Arial"/>
              <a:cs typeface="Arial"/>
            </a:endParaRPr>
          </a:p>
        </p:txBody>
      </p:sp>
      <p:sp>
        <p:nvSpPr>
          <p:cNvPr id="49" name="Прямоугольник 36"/>
          <p:cNvSpPr/>
          <p:nvPr/>
        </p:nvSpPr>
        <p:spPr>
          <a:xfrm>
            <a:off x="4891178" y="3632697"/>
            <a:ext cx="4899804" cy="303336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sz="1837" kern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ru-RU" sz="1837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04669" y="3649949"/>
            <a:ext cx="355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800" b="1" u="sng">
                <a:solidFill>
                  <a:srgbClr val="3E87BD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 sz="1200" kern="0" dirty="0"/>
              <a:t>4</a:t>
            </a:r>
            <a:r>
              <a:rPr lang="ru-RU" sz="1200" kern="0" dirty="0"/>
              <a:t>. Ключевые события проекта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96061" y="901764"/>
            <a:ext cx="4618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b="1" u="sng" kern="0" dirty="0">
                <a:solidFill>
                  <a:srgbClr val="3E87BD">
                    <a:lumMod val="75000"/>
                  </a:srgbClr>
                </a:solidFill>
              </a:rPr>
              <a:t>2</a:t>
            </a:r>
            <a:r>
              <a:rPr lang="ru-RU" sz="1200" b="1" u="sng" kern="0" dirty="0">
                <a:solidFill>
                  <a:srgbClr val="3E87BD">
                    <a:lumMod val="75000"/>
                  </a:srgbClr>
                </a:solidFill>
              </a:rPr>
              <a:t>. Обоснование выбора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91562" y="4577981"/>
            <a:ext cx="4659800" cy="82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6"/>
              </a:spcBef>
              <a:spcAft>
                <a:spcPts val="306"/>
              </a:spcAft>
              <a:defRPr/>
            </a:pPr>
            <a:endParaRPr lang="ru-RU" altLang="ru-RU" sz="1224" kern="0" dirty="0">
              <a:solidFill>
                <a:srgbClr val="414142"/>
              </a:solidFill>
            </a:endParaRPr>
          </a:p>
          <a:p>
            <a:pPr>
              <a:spcBef>
                <a:spcPts val="306"/>
              </a:spcBef>
              <a:spcAft>
                <a:spcPts val="306"/>
              </a:spcAft>
              <a:defRPr/>
            </a:pPr>
            <a:endParaRPr lang="en-US" altLang="ru-RU" sz="1224" kern="0" dirty="0">
              <a:solidFill>
                <a:srgbClr val="414142"/>
              </a:solidFill>
            </a:endParaRPr>
          </a:p>
          <a:p>
            <a:pPr>
              <a:spcBef>
                <a:spcPts val="306"/>
              </a:spcBef>
              <a:spcAft>
                <a:spcPts val="306"/>
              </a:spcAft>
              <a:defRPr/>
            </a:pPr>
            <a:endParaRPr lang="en-US" altLang="ru-RU" sz="1224" kern="0" dirty="0">
              <a:solidFill>
                <a:srgbClr val="41414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0951" y="913306"/>
            <a:ext cx="4618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ctr">
              <a:buAutoNum type="arabicPeriod"/>
              <a:defRPr/>
            </a:pPr>
            <a:r>
              <a:rPr lang="ru-RU" sz="1000" b="1" u="sng" kern="0" dirty="0" smtClean="0">
                <a:solidFill>
                  <a:srgbClr val="3E87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Вовлеченные </a:t>
            </a:r>
            <a:r>
              <a:rPr lang="ru-RU" sz="1000" b="1" u="sng" kern="0" dirty="0">
                <a:solidFill>
                  <a:srgbClr val="3E87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лица и рамки  </a:t>
            </a:r>
            <a:r>
              <a:rPr lang="ru-RU" sz="1000" b="1" u="sng" kern="0" dirty="0" smtClean="0">
                <a:solidFill>
                  <a:srgbClr val="3E87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проекта</a:t>
            </a:r>
          </a:p>
          <a:p>
            <a:pPr marL="228600" indent="-228600" algn="ctr">
              <a:buAutoNum type="arabicPeriod"/>
              <a:defRPr/>
            </a:pPr>
            <a:endParaRPr lang="ru-RU" sz="1000" b="1" u="sng" kern="0" dirty="0">
              <a:solidFill>
                <a:srgbClr val="3E87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768404"/>
              </p:ext>
            </p:extLst>
          </p:nvPr>
        </p:nvGraphicFramePr>
        <p:xfrm>
          <a:off x="160951" y="3852357"/>
          <a:ext cx="4514775" cy="2777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6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64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2665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цели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75804" marR="75804" marT="46649" marB="466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Текущий</a:t>
                      </a:r>
                      <a:r>
                        <a:rPr lang="ru-RU" sz="9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1" u="sng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показатель</a:t>
                      </a:r>
                      <a:endParaRPr lang="ru-RU" sz="900" b="1" u="sng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5804" marR="75804" marT="46649" marB="466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Целевой </a:t>
                      </a:r>
                      <a:r>
                        <a:rPr lang="ru-RU" sz="900" b="1" u="sng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показатель</a:t>
                      </a:r>
                    </a:p>
                  </a:txBody>
                  <a:tcPr marL="75804" marR="75804" marT="46649" marB="466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9673">
                <a:tc>
                  <a:txBody>
                    <a:bodyPr/>
                    <a:lstStyle/>
                    <a:p>
                      <a:pPr marL="85725" indent="-857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tabLst>
                          <a:tab pos="85725" algn="l"/>
                        </a:tabLs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Сокращение времени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музыкального руководителя при подготовке музыкальных инструментов для демонстрации</a:t>
                      </a:r>
                    </a:p>
                    <a:p>
                      <a:pPr marL="85725" indent="-857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tabLst>
                          <a:tab pos="85725" algn="l"/>
                        </a:tabLst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</a:t>
                      </a:r>
                    </a:p>
                    <a:p>
                      <a:pPr marL="85725" indent="-857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tabLst>
                          <a:tab pos="85725" algn="l"/>
                        </a:tabLst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Снижение (отсутствие) трудозатрат </a:t>
                      </a:r>
                      <a:r>
                        <a:rPr lang="ru-RU" sz="1000" dirty="0" smtClean="0">
                          <a:latin typeface="Arial" pitchFamily="34" charset="0"/>
                          <a:cs typeface="Arial" pitchFamily="34" charset="0"/>
                        </a:rPr>
                        <a:t>при поиске музыкальных инструментов в ДОУ</a:t>
                      </a: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tabLst>
                          <a:tab pos="85725" algn="l"/>
                        </a:tabLst>
                      </a:pP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85725" marR="0" indent="-857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>
                          <a:tab pos="85725" algn="l"/>
                        </a:tabLst>
                        <a:defRPr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l"/>
                        </a:tabLst>
                        <a:defRPr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Увеличение количества музыкальных инструментов разных оркестров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l"/>
                        </a:tabLst>
                        <a:defRPr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l"/>
                        </a:tabLst>
                        <a:defRPr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l"/>
                        </a:tabLst>
                        <a:defRPr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853" marR="568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 мин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кг 500 г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 м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шт</a:t>
                      </a: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853" marR="568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мин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 кг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 м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 </a:t>
                      </a:r>
                      <a:r>
                        <a:rPr lang="ru-RU" sz="800" b="1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шт</a:t>
                      </a: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853" marR="568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25" name="Picture 2" descr="C:\Users\User\Downloads\Логотип проекта мелкий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89" t="11668" r="12566" b="11169"/>
          <a:stretch/>
        </p:blipFill>
        <p:spPr bwMode="auto">
          <a:xfrm>
            <a:off x="9072403" y="-35250"/>
            <a:ext cx="586892" cy="88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238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4424" y="70801"/>
            <a:ext cx="464563" cy="672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04800" y="1210070"/>
            <a:ext cx="438676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Заказчики процесса</a:t>
            </a:r>
            <a:r>
              <a:rPr lang="ru-RU" sz="900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музыкальный руководитель детского сада №1 комбинированного вида</a:t>
            </a:r>
            <a:endParaRPr lang="ru-RU" sz="800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Периметр </a:t>
            </a:r>
            <a:r>
              <a:rPr lang="ru-RU" sz="900" b="1" u="sng" dirty="0"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9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коридор МБДОУ детского сада №1 комбинированного вида</a:t>
            </a:r>
            <a:endParaRPr lang="ru-RU" sz="800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Границы </a:t>
            </a:r>
            <a:r>
              <a:rPr lang="ru-RU" sz="900" b="1" u="sng" dirty="0">
                <a:latin typeface="Arial" pitchFamily="34" charset="0"/>
                <a:cs typeface="Arial" pitchFamily="34" charset="0"/>
              </a:rPr>
              <a:t>процесса: </a:t>
            </a:r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от сбора музыкальных инструментов до создания мини-музея</a:t>
            </a:r>
          </a:p>
          <a:p>
            <a:pPr algn="just"/>
            <a:endParaRPr lang="ru-RU" sz="800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Владелец </a:t>
            </a:r>
            <a:r>
              <a:rPr lang="ru-RU" sz="900" b="1" u="sng" dirty="0">
                <a:latin typeface="Arial" pitchFamily="34" charset="0"/>
                <a:cs typeface="Arial" pitchFamily="34" charset="0"/>
              </a:rPr>
              <a:t>процесса</a:t>
            </a:r>
            <a:r>
              <a:rPr lang="ru-RU" sz="900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МБДОУ детский сад №1 комбинированного вида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800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Руководитель </a:t>
            </a:r>
            <a:r>
              <a:rPr lang="ru-RU" sz="900" b="1" u="sng" dirty="0"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900" u="sng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900" u="sng" dirty="0" smtClean="0">
                <a:latin typeface="Arial" pitchFamily="34" charset="0"/>
                <a:cs typeface="Arial" pitchFamily="34" charset="0"/>
              </a:rPr>
              <a:t> К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узнецова Оксана Владимировна</a:t>
            </a:r>
          </a:p>
          <a:p>
            <a:pPr algn="just"/>
            <a:endParaRPr lang="ru-RU" sz="800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u="sng" dirty="0" smtClean="0">
                <a:latin typeface="Arial" pitchFamily="34" charset="0"/>
                <a:cs typeface="Arial" pitchFamily="34" charset="0"/>
              </a:rPr>
              <a:t>Команда </a:t>
            </a:r>
            <a:r>
              <a:rPr lang="ru-RU" sz="900" b="1" u="sng" dirty="0"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900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Харчикова Татьяна Федоровна, Кузнецова Оксана Владимировна, Липина Анастасия Владимировна,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Смуглова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Елена Денисовна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96061" y="1232324"/>
            <a:ext cx="4664304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dirty="0">
                <a:latin typeface="Arial" pitchFamily="34" charset="0"/>
                <a:cs typeface="Arial" pitchFamily="34" charset="0"/>
              </a:rPr>
              <a:t>Ключевой риск</a:t>
            </a:r>
            <a:r>
              <a:rPr lang="ru-RU" sz="9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900" dirty="0" smtClean="0">
                <a:latin typeface="Arial" pitchFamily="34" charset="0"/>
                <a:cs typeface="Arial" pitchFamily="34" charset="0"/>
              </a:rPr>
              <a:t>Невозможность использования подлинных музыкальных инструментов для демонстрации и сравнения их друг с другом</a:t>
            </a:r>
          </a:p>
          <a:p>
            <a:pPr algn="just"/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900" b="1" dirty="0" smtClean="0">
                <a:latin typeface="Arial" pitchFamily="34" charset="0"/>
                <a:cs typeface="Arial" pitchFamily="34" charset="0"/>
              </a:rPr>
              <a:t>Проблемы:</a:t>
            </a:r>
          </a:p>
          <a:p>
            <a:pPr marL="228600" indent="-228600" algn="just">
              <a:buAutoNum type="arabicPeriod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Временные потери музыкального руководителя при поиске музыкальных инструментов для демонстрации</a:t>
            </a:r>
          </a:p>
          <a:p>
            <a:pPr marL="228600" indent="-228600" algn="just">
              <a:buAutoNum type="arabicPeriod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Большие трудозатраты музыкального руководителя при поиске музыкальных инструментов в ДОУ</a:t>
            </a:r>
          </a:p>
          <a:p>
            <a:pPr marL="228600" indent="-228600" algn="just">
              <a:buFontTx/>
              <a:buAutoNum type="arabicPeriod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Невозможность использования имеющегося материала в пространстве ДОУ</a:t>
            </a:r>
          </a:p>
          <a:p>
            <a:pPr marL="228600" indent="-228600" algn="just">
              <a:buFontTx/>
              <a:buAutoNum type="arabicPeriod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Низкий уровень знаний воспитанников об музыкальных инструментах разных оркестров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74718" y="3882546"/>
            <a:ext cx="4664303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. Старт проекта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– 01.11.2024 г.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. Диагностика и целевое состояние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-  05.11.2024 г. -  31.12.2024 г.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текущей карты процесса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– 05.11.2024 г. – 29.11.2022 г.</a:t>
            </a:r>
          </a:p>
          <a:p>
            <a:pPr marL="171450" indent="-171450">
              <a:buFontTx/>
              <a:buChar char="-"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роизводственный анализ № 1 – 02.12.2024 г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целевой карты процесса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– 03.12.2024 г.- 31.12.2024 г.</a:t>
            </a:r>
          </a:p>
          <a:p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улучшений – 13.01.2025 г.– 29.05.2025 г.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совещание по защите подходов  внедрения – 13.01.2025 г.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определение перечня мероприятий по реализации проекта – 14.01.2025 г.-21.01.2025 г.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внедрение и проведение мероприятий по достижению целей проекта- 22.01.2025 г .– 29.05.2025 г.</a:t>
            </a:r>
          </a:p>
          <a:p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4. Закрепление результатов и закрытие проекта –  30.05.2025 г.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- производственный анализ № 2 -  26.05.2025 г.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- завершающее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совещание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– 30.05.2025 г.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2" descr="Coat of arms of Oryol Oblast (large).sv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50665" y="1"/>
            <a:ext cx="372721" cy="60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8263912" y="602168"/>
            <a:ext cx="892129" cy="278873"/>
          </a:xfrm>
          <a:prstGeom prst="rect">
            <a:avLst/>
          </a:prstGeom>
        </p:spPr>
        <p:txBody>
          <a:bodyPr wrap="none" lIns="93294" tIns="46648" rIns="93294" bIns="46648">
            <a:spAutoFit/>
          </a:bodyPr>
          <a:lstStyle/>
          <a:p>
            <a:pPr algn="ctr">
              <a:defRPr/>
            </a:pPr>
            <a:r>
              <a:rPr lang="ru-RU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 algn="ctr">
              <a:defRPr/>
            </a:pPr>
            <a:r>
              <a:rPr lang="ru-RU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Орловской области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886" y="3602202"/>
            <a:ext cx="3682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 u="sng" kern="0" dirty="0" smtClean="0">
                <a:solidFill>
                  <a:srgbClr val="3E87BD">
                    <a:lumMod val="75000"/>
                  </a:srgbClr>
                </a:solidFill>
              </a:rPr>
              <a:t>3. Цели и плановый эффект</a:t>
            </a:r>
            <a:endParaRPr lang="ru-RU" sz="1200" b="1" u="sng" kern="0" dirty="0">
              <a:solidFill>
                <a:srgbClr val="3E87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2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406</Words>
  <Application>Microsoft Office PowerPoint</Application>
  <PresentationFormat>Лист A4 (210x297 мм)</PresentationFormat>
  <Paragraphs>89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Карточка проекта  «Создание мини-музея музыкальных инструментов как условие повышения продуктивности работы по развитию познавательного интереса  детей»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Админ</cp:lastModifiedBy>
  <cp:revision>947</cp:revision>
  <cp:lastPrinted>2022-04-26T10:23:11Z</cp:lastPrinted>
  <dcterms:created xsi:type="dcterms:W3CDTF">2021-03-27T16:13:25Z</dcterms:created>
  <dcterms:modified xsi:type="dcterms:W3CDTF">2025-01-21T05:20:31Z</dcterms:modified>
</cp:coreProperties>
</file>